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284" r:id="rId5"/>
    <p:sldId id="297" r:id="rId6"/>
    <p:sldId id="299" r:id="rId7"/>
    <p:sldId id="300" r:id="rId8"/>
    <p:sldId id="328" r:id="rId9"/>
    <p:sldId id="320" r:id="rId10"/>
    <p:sldId id="322" r:id="rId11"/>
    <p:sldId id="324" r:id="rId12"/>
    <p:sldId id="326" r:id="rId13"/>
    <p:sldId id="327" r:id="rId14"/>
    <p:sldId id="30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6568C3-AC7E-4C9E-88C3-734C5E37BB1C}" v="42" dt="2024-09-18T23:14:07.3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63" d="100"/>
          <a:sy n="63" d="100"/>
        </p:scale>
        <p:origin x="732" y="64"/>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9/18/2024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40" y="1920591"/>
            <a:ext cx="4873752" cy="2709952"/>
          </a:xfrm>
        </p:spPr>
        <p:txBody>
          <a:bodyPr/>
          <a:lstStyle/>
          <a:p>
            <a:pPr algn="ctr"/>
            <a:r>
              <a:rPr lang="en-IN" sz="1400" b="1" dirty="0">
                <a:solidFill>
                  <a:srgbClr val="0D0D0D"/>
                </a:solidFill>
                <a:latin typeface="Calibri"/>
                <a:ea typeface="Calibri"/>
                <a:cs typeface="Calibri"/>
              </a:rPr>
              <a:t>Enhancing Crop Yield and Resource Efficiency </a:t>
            </a:r>
            <a:r>
              <a:rPr lang="en-IN" sz="1400" b="1" dirty="0">
                <a:solidFill>
                  <a:srgbClr val="0D0D0D"/>
                </a:solidFill>
                <a:effectLst/>
                <a:latin typeface="Calibri"/>
                <a:ea typeface="Calibri"/>
                <a:cs typeface="Calibri"/>
              </a:rPr>
              <a:t>with Machine Learning: </a:t>
            </a:r>
            <a:r>
              <a:rPr lang="en-IN" sz="1400" b="1" dirty="0">
                <a:solidFill>
                  <a:srgbClr val="0D0D0D"/>
                </a:solidFill>
                <a:latin typeface="Calibri"/>
                <a:ea typeface="Calibri"/>
                <a:cs typeface="Calibri"/>
              </a:rPr>
              <a:t>Smart Agricultural Solutions</a:t>
            </a:r>
            <a:endParaRPr lang="en-US" dirty="0"/>
          </a:p>
          <a:p>
            <a:pPr algn="ctr"/>
            <a:r>
              <a:rPr lang="en-IN" sz="1400" b="1" dirty="0">
                <a:latin typeface="Calibri"/>
                <a:ea typeface="Calibri"/>
                <a:cs typeface="Calibri"/>
              </a:rPr>
              <a:t>   </a:t>
            </a:r>
            <a:br>
              <a:rPr lang="en-IN" sz="1400" b="1" dirty="0">
                <a:latin typeface="Calibri"/>
                <a:ea typeface="Calibri"/>
                <a:cs typeface="Calibri"/>
              </a:rPr>
            </a:br>
            <a:r>
              <a:rPr lang="en-IN" sz="1400" b="1" dirty="0">
                <a:latin typeface="Calibri"/>
                <a:ea typeface="Calibri"/>
                <a:cs typeface="Calibri"/>
              </a:rPr>
              <a:t>Student Name: KAUSHIKKUMAR PATEL</a:t>
            </a:r>
            <a:endParaRPr lang="en-IN" dirty="0"/>
          </a:p>
          <a:p>
            <a:pPr algn="ctr"/>
            <a:br>
              <a:rPr lang="en-IN" sz="1400" b="1" dirty="0">
                <a:latin typeface="Calibri"/>
                <a:ea typeface="Calibri"/>
                <a:cs typeface="Calibri"/>
              </a:rPr>
            </a:br>
            <a:r>
              <a:rPr lang="en-IN" sz="1400" b="1" dirty="0">
                <a:latin typeface="Calibri"/>
                <a:ea typeface="Calibri"/>
                <a:cs typeface="Calibri"/>
              </a:rPr>
              <a:t>Student ID: 30086811</a:t>
            </a:r>
            <a:endParaRPr lang="en-IN" dirty="0"/>
          </a:p>
          <a:p>
            <a:pPr algn="ctr"/>
            <a:br>
              <a:rPr lang="en-IN" sz="1400" b="1" dirty="0">
                <a:latin typeface="Calibri"/>
                <a:ea typeface="Calibri"/>
                <a:cs typeface="Calibri"/>
              </a:rPr>
            </a:br>
            <a:r>
              <a:rPr lang="en-IN" sz="1400" b="1" dirty="0">
                <a:latin typeface="Calibri"/>
                <a:ea typeface="Calibri"/>
                <a:cs typeface="Calibri"/>
              </a:rPr>
              <a:t>Supervisor</a:t>
            </a:r>
            <a:r>
              <a:rPr lang="en-IN" sz="1400" dirty="0">
                <a:latin typeface="Calibri"/>
                <a:ea typeface="Calibri"/>
                <a:cs typeface="Calibri"/>
              </a:rPr>
              <a:t>: </a:t>
            </a:r>
            <a:r>
              <a:rPr lang="en-IN" sz="1400" b="1" dirty="0">
                <a:latin typeface="Calibri"/>
                <a:ea typeface="Calibri"/>
                <a:cs typeface="Calibri"/>
              </a:rPr>
              <a:t>Ian Wilson</a:t>
            </a:r>
            <a:endParaRPr lang="en-IN"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vert="horz" lIns="91440" tIns="45720" rIns="91440" bIns="45720" rtlCol="0" anchor="t">
            <a:noAutofit/>
          </a:bodyPr>
          <a:lstStyle/>
          <a:p>
            <a:pPr marL="54610"/>
            <a:r>
              <a:rPr lang="en-US" dirty="0"/>
              <a:t>​</a:t>
            </a:r>
          </a:p>
          <a:p>
            <a:pPr marL="54610"/>
            <a:endParaRPr lang="en-US" dirty="0"/>
          </a:p>
        </p:txBody>
      </p:sp>
      <p:sp>
        <p:nvSpPr>
          <p:cNvPr id="3" name="Picture Placeholder 2">
            <a:extLst>
              <a:ext uri="{FF2B5EF4-FFF2-40B4-BE49-F238E27FC236}">
                <a16:creationId xmlns:a16="http://schemas.microsoft.com/office/drawing/2014/main" id="{4A8B4561-2902-F7B3-827C-EF7DAEA47C50}"/>
              </a:ext>
            </a:extLst>
          </p:cNvPr>
          <p:cNvSpPr>
            <a:spLocks noGrp="1"/>
          </p:cNvSpPr>
          <p:nvPr>
            <p:ph type="pic" sz="quarter" idx="10"/>
          </p:nvPr>
        </p:nvSpPr>
        <p:spPr/>
      </p:sp>
      <p:pic>
        <p:nvPicPr>
          <p:cNvPr id="5" name="Picture 4">
            <a:extLst>
              <a:ext uri="{FF2B5EF4-FFF2-40B4-BE49-F238E27FC236}">
                <a16:creationId xmlns:a16="http://schemas.microsoft.com/office/drawing/2014/main" id="{40C74C19-9851-25A9-E375-0CE7EF9E72F9}"/>
              </a:ext>
            </a:extLst>
          </p:cNvPr>
          <p:cNvPicPr>
            <a:picLocks noChangeAspect="1"/>
          </p:cNvPicPr>
          <p:nvPr/>
        </p:nvPicPr>
        <p:blipFill>
          <a:blip r:embed="rId2"/>
          <a:stretch>
            <a:fillRect/>
          </a:stretch>
        </p:blipFill>
        <p:spPr>
          <a:xfrm>
            <a:off x="7246779" y="812292"/>
            <a:ext cx="3815591" cy="4928616"/>
          </a:xfrm>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202C1-2698-BB32-4075-1C8CAF4D440B}"/>
              </a:ext>
            </a:extLst>
          </p:cNvPr>
          <p:cNvSpPr>
            <a:spLocks noGrp="1"/>
          </p:cNvSpPr>
          <p:nvPr>
            <p:ph type="ctrTitle"/>
          </p:nvPr>
        </p:nvSpPr>
        <p:spPr>
          <a:xfrm>
            <a:off x="1222248" y="829564"/>
            <a:ext cx="4873752" cy="630936"/>
          </a:xfrm>
        </p:spPr>
        <p:txBody>
          <a:bodyPr/>
          <a:lstStyle/>
          <a:p>
            <a:r>
              <a:rPr lang="en-US" sz="2400" b="1" dirty="0">
                <a:solidFill>
                  <a:srgbClr val="FF0000"/>
                </a:solidFill>
                <a:effectLst/>
                <a:latin typeface="Times New Roman" panose="02020603050405020304" pitchFamily="18" charset="0"/>
                <a:ea typeface="Calibri" panose="020F0502020204030204" pitchFamily="34" charset="0"/>
              </a:rPr>
              <a:t>Performance of all Algorithm</a:t>
            </a:r>
            <a:endParaRPr lang="en-US" sz="7200" dirty="0">
              <a:solidFill>
                <a:srgbClr val="FF0000"/>
              </a:solidFill>
            </a:endParaRPr>
          </a:p>
        </p:txBody>
      </p:sp>
      <p:sp>
        <p:nvSpPr>
          <p:cNvPr id="3" name="Subtitle 2">
            <a:extLst>
              <a:ext uri="{FF2B5EF4-FFF2-40B4-BE49-F238E27FC236}">
                <a16:creationId xmlns:a16="http://schemas.microsoft.com/office/drawing/2014/main" id="{DEE0C18D-AA93-634C-AEE0-6689C06E0EA0}"/>
              </a:ext>
            </a:extLst>
          </p:cNvPr>
          <p:cNvSpPr>
            <a:spLocks noGrp="1"/>
          </p:cNvSpPr>
          <p:nvPr>
            <p:ph type="subTitle" idx="1"/>
          </p:nvPr>
        </p:nvSpPr>
        <p:spPr>
          <a:xfrm>
            <a:off x="1222248" y="1392428"/>
            <a:ext cx="4873752" cy="5963412"/>
          </a:xfrm>
        </p:spPr>
        <p:txBody>
          <a:bodyPr/>
          <a:lstStyle/>
          <a:p>
            <a:endParaRPr lang="en-US" sz="1600" dirty="0"/>
          </a:p>
          <a:p>
            <a:pPr marL="340614" indent="-285750">
              <a:buFont typeface="Arial" panose="020B0604020202020204" pitchFamily="34" charset="0"/>
              <a:buChar char="•"/>
            </a:pPr>
            <a:r>
              <a:rPr lang="en-US" sz="1400" dirty="0"/>
              <a:t>This bar chart shows the mean cross-validation scores for four classifiers—Logistic Regression, Decision Tree, Random Forest, and SVM—indicating their average performance across multiple data splits.</a:t>
            </a:r>
          </a:p>
          <a:p>
            <a:endParaRPr lang="en-US" sz="1400" dirty="0"/>
          </a:p>
          <a:p>
            <a:pPr marL="340614" indent="-285750">
              <a:buFont typeface="Arial" panose="020B0604020202020204" pitchFamily="34" charset="0"/>
              <a:buChar char="•"/>
            </a:pPr>
            <a:r>
              <a:rPr lang="en-US" sz="1400" dirty="0"/>
              <a:t> Logistic Regression has the highest score, suggesting it generalizes best, followed closely by Random Forest, which also performs well due to its ensemble nature. </a:t>
            </a:r>
          </a:p>
          <a:p>
            <a:endParaRPr lang="en-US" sz="1400" dirty="0"/>
          </a:p>
          <a:p>
            <a:pPr marL="340614" indent="-285750">
              <a:buFont typeface="Arial" panose="020B0604020202020204" pitchFamily="34" charset="0"/>
              <a:buChar char="•"/>
            </a:pPr>
            <a:r>
              <a:rPr lang="en-US" sz="1400" dirty="0"/>
              <a:t>SVM has a slightly lower score but remains competitive, while the Decision Tree has the lowest score, implying it may struggle with overfitting and generalizing compared to the other models. </a:t>
            </a:r>
          </a:p>
          <a:p>
            <a:endParaRPr lang="en-US" sz="1400" dirty="0"/>
          </a:p>
          <a:p>
            <a:pPr marL="340614" indent="-285750">
              <a:buFont typeface="Arial" panose="020B0604020202020204" pitchFamily="34" charset="0"/>
              <a:buChar char="•"/>
            </a:pPr>
            <a:r>
              <a:rPr lang="en-US" sz="1400" dirty="0"/>
              <a:t>Overall, Logistic Regression and Random Forest are the top performers, with Decision Tree being the weakest.</a:t>
            </a:r>
          </a:p>
          <a:p>
            <a:endParaRPr lang="en-US" sz="1600" dirty="0"/>
          </a:p>
        </p:txBody>
      </p:sp>
      <p:sp>
        <p:nvSpPr>
          <p:cNvPr id="4" name="Picture Placeholder 3">
            <a:extLst>
              <a:ext uri="{FF2B5EF4-FFF2-40B4-BE49-F238E27FC236}">
                <a16:creationId xmlns:a16="http://schemas.microsoft.com/office/drawing/2014/main" id="{DD164539-071F-D2A2-FCBE-334D5867EDC9}"/>
              </a:ext>
            </a:extLst>
          </p:cNvPr>
          <p:cNvSpPr>
            <a:spLocks noGrp="1"/>
          </p:cNvSpPr>
          <p:nvPr>
            <p:ph type="pic" sz="quarter" idx="10"/>
          </p:nvPr>
        </p:nvSpPr>
        <p:spPr/>
      </p:sp>
      <p:pic>
        <p:nvPicPr>
          <p:cNvPr id="5" name="Picture 4">
            <a:extLst>
              <a:ext uri="{FF2B5EF4-FFF2-40B4-BE49-F238E27FC236}">
                <a16:creationId xmlns:a16="http://schemas.microsoft.com/office/drawing/2014/main" id="{65FF0C80-8059-4E2F-DCBC-73671A17614C}"/>
              </a:ext>
            </a:extLst>
          </p:cNvPr>
          <p:cNvPicPr>
            <a:picLocks noChangeAspect="1"/>
          </p:cNvPicPr>
          <p:nvPr/>
        </p:nvPicPr>
        <p:blipFill>
          <a:blip r:embed="rId2"/>
          <a:srcRect l="22687" t="32020" r="19781" b="9838"/>
          <a:stretch>
            <a:fillRect/>
          </a:stretch>
        </p:blipFill>
        <p:spPr bwMode="auto">
          <a:xfrm>
            <a:off x="7246779" y="812292"/>
            <a:ext cx="3834628" cy="4928616"/>
          </a:xfrm>
          <a:prstGeom prst="rect">
            <a:avLst/>
          </a:prstGeom>
          <a:noFill/>
          <a:ln w="9525">
            <a:noFill/>
            <a:miter lim="800000"/>
            <a:headEnd/>
            <a:tailEnd/>
          </a:ln>
        </p:spPr>
      </p:pic>
    </p:spTree>
    <p:extLst>
      <p:ext uri="{BB962C8B-B14F-4D97-AF65-F5344CB8AC3E}">
        <p14:creationId xmlns:p14="http://schemas.microsoft.com/office/powerpoint/2010/main" val="159803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F875E-A9C5-F389-9ECB-A208D0C47A50}"/>
              </a:ext>
            </a:extLst>
          </p:cNvPr>
          <p:cNvSpPr>
            <a:spLocks noGrp="1"/>
          </p:cNvSpPr>
          <p:nvPr>
            <p:ph type="title"/>
          </p:nvPr>
        </p:nvSpPr>
        <p:spPr/>
        <p:txBody>
          <a:bodyPr/>
          <a:lstStyle/>
          <a:p>
            <a:r>
              <a:rPr lang="en-US" b="1" dirty="0">
                <a:solidFill>
                  <a:srgbClr val="FF0000"/>
                </a:solidFill>
              </a:rPr>
              <a:t>Conclusion</a:t>
            </a:r>
          </a:p>
        </p:txBody>
      </p:sp>
      <p:sp>
        <p:nvSpPr>
          <p:cNvPr id="3" name="Content Placeholder 2">
            <a:extLst>
              <a:ext uri="{FF2B5EF4-FFF2-40B4-BE49-F238E27FC236}">
                <a16:creationId xmlns:a16="http://schemas.microsoft.com/office/drawing/2014/main" id="{5DEE1C29-1E9A-4663-7107-0380A521724D}"/>
              </a:ext>
            </a:extLst>
          </p:cNvPr>
          <p:cNvSpPr>
            <a:spLocks noGrp="1"/>
          </p:cNvSpPr>
          <p:nvPr>
            <p:ph idx="1"/>
          </p:nvPr>
        </p:nvSpPr>
        <p:spPr/>
        <p:txBody>
          <a:bodyPr/>
          <a:lstStyle/>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The selected machine learning algorithms, including Logistic Regression, Decision Tree, Random Forest, and SVM, exhibited high accuracy levels ranging from 85% to 91%, demonstrating their effectiveness in predicting the correct crop based on given features. </a:t>
            </a:r>
          </a:p>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Among these, Random Forest achieved the highest accuracy at 91%, followed by SVM at 89%, outperforming Logistic Regression and Decision Tree, which had accuracies of 88% and 86% respectively. </a:t>
            </a:r>
          </a:p>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Random Forest also showcased robust performance and generalization with minimal overfitting, while SVM balanced bias and variance effectively. </a:t>
            </a:r>
          </a:p>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Further analysis to identify the most influential features could provide valuable insights for optimizing crop selection. </a:t>
            </a:r>
          </a:p>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The models' high accuracy indicates their potential for practical implementation in real-world agricultural settings, helping farmers and stakeholders optimize crop selection based on environmental factors. </a:t>
            </a:r>
          </a:p>
          <a:p>
            <a:r>
              <a:rPr lang="en-US" sz="1600" kern="0" dirty="0">
                <a:effectLst/>
                <a:latin typeface="Times New Roman" panose="02020603050405020304" pitchFamily="18" charset="0"/>
                <a:ea typeface="Times New Roman" panose="02020603050405020304" pitchFamily="18" charset="0"/>
                <a:cs typeface="Shruti" panose="020B0502040204020203" pitchFamily="34" charset="0"/>
              </a:rPr>
              <a:t>Future research could enhance these models by incorporating additional features, experimenting with different algorithms, and exploring advanced techniques like deep learning and real-time data integration to further improve predictive capabilities in agricultural optimization.</a:t>
            </a:r>
            <a:endParaRPr lang="en-US" sz="1600" kern="100" dirty="0">
              <a:effectLst/>
              <a:latin typeface="Calibri" panose="020F0502020204030204" pitchFamily="34" charset="0"/>
              <a:ea typeface="Calibri" panose="020F0502020204030204" pitchFamily="34" charset="0"/>
              <a:cs typeface="Shruti" panose="020B0502040204020203" pitchFamily="34" charset="0"/>
            </a:endParaRPr>
          </a:p>
          <a:p>
            <a:endParaRPr lang="en-US" sz="1800" dirty="0"/>
          </a:p>
        </p:txBody>
      </p:sp>
      <p:sp>
        <p:nvSpPr>
          <p:cNvPr id="4" name="Slide Number Placeholder 3">
            <a:extLst>
              <a:ext uri="{FF2B5EF4-FFF2-40B4-BE49-F238E27FC236}">
                <a16:creationId xmlns:a16="http://schemas.microsoft.com/office/drawing/2014/main" id="{7AFA1F31-806D-92CE-D1B3-FF7BD6CD6EAA}"/>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5" name="Footer Placeholder 4">
            <a:extLst>
              <a:ext uri="{FF2B5EF4-FFF2-40B4-BE49-F238E27FC236}">
                <a16:creationId xmlns:a16="http://schemas.microsoft.com/office/drawing/2014/main" id="{9FB98E19-49D0-3F27-1863-75E2DB44D2E7}"/>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D6354E2F-5100-7D3F-6451-DA4C46714095}"/>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55989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CEEDC-B261-3F1C-ABA0-C6BDECCB1BB8}"/>
              </a:ext>
            </a:extLst>
          </p:cNvPr>
          <p:cNvSpPr>
            <a:spLocks noGrp="1"/>
          </p:cNvSpPr>
          <p:nvPr>
            <p:ph type="title"/>
          </p:nvPr>
        </p:nvSpPr>
        <p:spPr>
          <a:xfrm>
            <a:off x="467360" y="139192"/>
            <a:ext cx="4064000" cy="6586728"/>
          </a:xfrm>
        </p:spPr>
        <p:txBody>
          <a:bodyPr/>
          <a:lstStyle/>
          <a:p>
            <a:r>
              <a:rPr lang="en-US" sz="3600" b="1" dirty="0">
                <a:solidFill>
                  <a:srgbClr val="FF0000"/>
                </a:solidFill>
              </a:rPr>
              <a:t>Introduction</a:t>
            </a:r>
            <a:br>
              <a:rPr lang="en-US" sz="3600" b="1" dirty="0">
                <a:solidFill>
                  <a:srgbClr val="FF0000"/>
                </a:solidFill>
              </a:rPr>
            </a:br>
            <a:br>
              <a:rPr lang="en-US" sz="3600" dirty="0"/>
            </a:br>
            <a:r>
              <a:rPr lang="en-US" sz="1400" dirty="0"/>
              <a:t>Accurate crop prediction is essential for improving agricultural decision-making, resource management, and ensuring global food security. Traditional methods like regression models and time series forecasting, while useful, often fall short in handling the complexities of modern agriculture. With advancements in machine learning, techniques such as support vector machines, decision trees, and random forests have emerged as more powerful tools for analyzing high-dimensional, real-time data. This study explores the integration of these machine learning approaches  to enhance crop yield forecasting, resource utilization, and sustainability. The aim is to address the growing challenges of climate change, resource scarcity, and food insecurity by leveraging intelligent, data-driven solutions for the future of farming.</a:t>
            </a:r>
            <a:endParaRPr lang="en-US" sz="3600" dirty="0"/>
          </a:p>
        </p:txBody>
      </p:sp>
      <p:sp>
        <p:nvSpPr>
          <p:cNvPr id="4" name="Picture Placeholder 3">
            <a:extLst>
              <a:ext uri="{FF2B5EF4-FFF2-40B4-BE49-F238E27FC236}">
                <a16:creationId xmlns:a16="http://schemas.microsoft.com/office/drawing/2014/main" id="{647F68D6-043F-EBD6-8077-A22780AC9C9E}"/>
              </a:ext>
            </a:extLst>
          </p:cNvPr>
          <p:cNvSpPr>
            <a:spLocks noGrp="1"/>
          </p:cNvSpPr>
          <p:nvPr>
            <p:ph type="pic" sz="quarter" idx="10"/>
          </p:nvPr>
        </p:nvSpPr>
        <p:spPr/>
      </p:sp>
      <p:pic>
        <p:nvPicPr>
          <p:cNvPr id="6" name="Picture 5">
            <a:extLst>
              <a:ext uri="{FF2B5EF4-FFF2-40B4-BE49-F238E27FC236}">
                <a16:creationId xmlns:a16="http://schemas.microsoft.com/office/drawing/2014/main" id="{898E635D-95CB-B8C6-3D1C-93FD8317D0CB}"/>
              </a:ext>
            </a:extLst>
          </p:cNvPr>
          <p:cNvPicPr>
            <a:picLocks noChangeAspect="1"/>
          </p:cNvPicPr>
          <p:nvPr/>
        </p:nvPicPr>
        <p:blipFill>
          <a:blip r:embed="rId2"/>
          <a:stretch>
            <a:fillRect/>
          </a:stretch>
        </p:blipFill>
        <p:spPr>
          <a:xfrm>
            <a:off x="4897120" y="-132080"/>
            <a:ext cx="7294880" cy="6858000"/>
          </a:xfrm>
          <a:prstGeom prst="rect">
            <a:avLst/>
          </a:prstGeom>
        </p:spPr>
      </p:pic>
    </p:spTree>
    <p:extLst>
      <p:ext uri="{BB962C8B-B14F-4D97-AF65-F5344CB8AC3E}">
        <p14:creationId xmlns:p14="http://schemas.microsoft.com/office/powerpoint/2010/main" val="3303404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5E9C-9392-071C-1165-98DEA87DB888}"/>
              </a:ext>
            </a:extLst>
          </p:cNvPr>
          <p:cNvSpPr>
            <a:spLocks noGrp="1"/>
          </p:cNvSpPr>
          <p:nvPr>
            <p:ph type="title"/>
          </p:nvPr>
        </p:nvSpPr>
        <p:spPr/>
        <p:txBody>
          <a:bodyPr/>
          <a:lstStyle/>
          <a:p>
            <a:r>
              <a:rPr lang="en-US" sz="4800" b="1" dirty="0">
                <a:solidFill>
                  <a:srgbClr val="FF0000"/>
                </a:solidFill>
              </a:rPr>
              <a:t>Objectives of the Research</a:t>
            </a:r>
          </a:p>
        </p:txBody>
      </p:sp>
      <p:sp>
        <p:nvSpPr>
          <p:cNvPr id="4" name="Slide Number Placeholder 3">
            <a:extLst>
              <a:ext uri="{FF2B5EF4-FFF2-40B4-BE49-F238E27FC236}">
                <a16:creationId xmlns:a16="http://schemas.microsoft.com/office/drawing/2014/main" id="{99C302D9-FAEA-68A9-0737-0F0C0A06CCB6}"/>
              </a:ext>
            </a:extLst>
          </p:cNvPr>
          <p:cNvSpPr>
            <a:spLocks noGrp="1"/>
          </p:cNvSpPr>
          <p:nvPr>
            <p:ph type="sldNum" sz="quarter" idx="12"/>
          </p:nvPr>
        </p:nvSpPr>
        <p:spPr/>
        <p:txBody>
          <a:bodyPr/>
          <a:lstStyle/>
          <a:p>
            <a:fld id="{8D0AFDD5-844D-364D-8AEC-50CF4D36D55D}" type="slidenum">
              <a:rPr lang="en-US" noProof="0" smtClean="0"/>
              <a:t>3</a:t>
            </a:fld>
            <a:endParaRPr lang="en-US" noProof="0"/>
          </a:p>
        </p:txBody>
      </p:sp>
      <p:sp>
        <p:nvSpPr>
          <p:cNvPr id="5" name="Footer Placeholder 4">
            <a:extLst>
              <a:ext uri="{FF2B5EF4-FFF2-40B4-BE49-F238E27FC236}">
                <a16:creationId xmlns:a16="http://schemas.microsoft.com/office/drawing/2014/main" id="{BD9310B1-7A1E-CD54-2217-A47D4FA1E3C8}"/>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7346BB3C-A95E-4499-80F7-71D2C6DB9663}"/>
              </a:ext>
            </a:extLst>
          </p:cNvPr>
          <p:cNvSpPr>
            <a:spLocks noGrp="1"/>
          </p:cNvSpPr>
          <p:nvPr>
            <p:ph type="dt" sz="half" idx="10"/>
          </p:nvPr>
        </p:nvSpPr>
        <p:spPr/>
        <p:txBody>
          <a:bodyPr/>
          <a:lstStyle/>
          <a:p>
            <a:r>
              <a:rPr lang="en-US" noProof="0"/>
              <a:t>20XX</a:t>
            </a:r>
          </a:p>
        </p:txBody>
      </p:sp>
      <p:sp>
        <p:nvSpPr>
          <p:cNvPr id="7" name="Rectangle 1">
            <a:extLst>
              <a:ext uri="{FF2B5EF4-FFF2-40B4-BE49-F238E27FC236}">
                <a16:creationId xmlns:a16="http://schemas.microsoft.com/office/drawing/2014/main" id="{A70204B5-A980-234D-3628-82F7816904C4}"/>
              </a:ext>
            </a:extLst>
          </p:cNvPr>
          <p:cNvSpPr>
            <a:spLocks noGrp="1" noChangeArrowheads="1"/>
          </p:cNvSpPr>
          <p:nvPr>
            <p:ph idx="1"/>
          </p:nvPr>
        </p:nvSpPr>
        <p:spPr bwMode="auto">
          <a:xfrm>
            <a:off x="484632" y="1690171"/>
            <a:ext cx="1088756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Use Random Forest to analyze agricultural data, optimizing crop yield by predicting growth conditions, diseases, and recommending efficient planting and harvesting strategies.</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Apply Random Forest for resource optimization, creating predictive models for irrigation and precise use of water, fertilizers, and pesticides, reducing environmental impact.</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Utilize Random Forest for crop health monitoring and disease detection, improving accuracy in identifying issues early and reducing crop loss through timely intervention.</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Automate crop monitoring, field mapping, and harvesting with Random Forest, boosting efficiency, reducing labor costs, and minimizing operational errors.</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Enhance weather and climate predictions using Random Forest to adjust planting and harvesting schedules, aligning with climate patterns.</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Promote sustainable farming by using Random Forest to reduce resource waste, minimize environmental impact, and support eco-friendly practices.</a:t>
            </a: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342900" marR="0" lvl="0" indent="-342900" algn="l" defTabSz="731838" rtl="0" eaLnBrk="0" fontAlgn="base" latinLnBrk="0" hangingPunct="0">
              <a:lnSpc>
                <a:spcPct val="100000"/>
              </a:lnSpc>
              <a:spcBef>
                <a:spcPct val="0"/>
              </a:spcBef>
              <a:spcAft>
                <a:spcPct val="0"/>
              </a:spcAft>
              <a:buClrTx/>
              <a:buSzTx/>
              <a:buFont typeface="+mj-lt"/>
              <a:buAutoNum type="arabicPeriod"/>
              <a:tabLst>
                <a:tab pos="10941050" algn="l"/>
              </a:tabLst>
            </a:pPr>
            <a:r>
              <a:rPr kumimoji="0" lang="en-US" altLang="en-US" sz="1400" b="0" i="0" u="none" strike="noStrike" cap="none" normalizeH="0" baseline="0" dirty="0">
                <a:ln>
                  <a:noFill/>
                </a:ln>
                <a:solidFill>
                  <a:schemeClr val="tx1"/>
                </a:solidFill>
                <a:effectLst/>
                <a:latin typeface="Arial" panose="020B0604020202020204" pitchFamily="34" charset="0"/>
              </a:rPr>
              <a:t>Leverage Random Forest for market analysis and crop price predictions, helping farmers optimize crop selection and maximize profitability based on demand trends.</a:t>
            </a:r>
          </a:p>
        </p:txBody>
      </p:sp>
    </p:spTree>
    <p:extLst>
      <p:ext uri="{BB962C8B-B14F-4D97-AF65-F5344CB8AC3E}">
        <p14:creationId xmlns:p14="http://schemas.microsoft.com/office/powerpoint/2010/main" val="3421348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CC355-9EAE-D15A-587C-BD6DBCE42683}"/>
              </a:ext>
            </a:extLst>
          </p:cNvPr>
          <p:cNvSpPr>
            <a:spLocks noGrp="1"/>
          </p:cNvSpPr>
          <p:nvPr>
            <p:ph type="ctrTitle"/>
          </p:nvPr>
        </p:nvSpPr>
        <p:spPr>
          <a:xfrm>
            <a:off x="1351280" y="882904"/>
            <a:ext cx="4873752" cy="630936"/>
          </a:xfrm>
        </p:spPr>
        <p:txBody>
          <a:bodyPr/>
          <a:lstStyle/>
          <a:p>
            <a:r>
              <a:rPr lang="en-US" sz="4400" b="1" dirty="0">
                <a:solidFill>
                  <a:srgbClr val="FF0000"/>
                </a:solidFill>
              </a:rPr>
              <a:t>Methodology</a:t>
            </a:r>
          </a:p>
        </p:txBody>
      </p:sp>
      <p:sp>
        <p:nvSpPr>
          <p:cNvPr id="8" name="Subtitle 7">
            <a:extLst>
              <a:ext uri="{FF2B5EF4-FFF2-40B4-BE49-F238E27FC236}">
                <a16:creationId xmlns:a16="http://schemas.microsoft.com/office/drawing/2014/main" id="{B8E23825-F368-2D7A-92C2-00E1C97C0DDC}"/>
              </a:ext>
            </a:extLst>
          </p:cNvPr>
          <p:cNvSpPr>
            <a:spLocks noGrp="1"/>
          </p:cNvSpPr>
          <p:nvPr>
            <p:ph type="subTitle" idx="1"/>
          </p:nvPr>
        </p:nvSpPr>
        <p:spPr>
          <a:xfrm>
            <a:off x="1351280" y="1433576"/>
            <a:ext cx="4873752" cy="4307332"/>
          </a:xfrm>
        </p:spPr>
        <p:txBody>
          <a:bodyPr vert="horz" lIns="91440" tIns="45720" rIns="91440" bIns="45720" rtlCol="0" anchor="t">
            <a:noAutofit/>
          </a:bodyPr>
          <a:lstStyle/>
          <a:p>
            <a:pPr marL="54610" algn="just"/>
            <a:r>
              <a:rPr lang="en-US" sz="1200" dirty="0"/>
              <a:t>The research methodology involves collecting comprehensive agricultural data, including weather patterns, soil conditions, crop genetics, and real-time inputs from remote sensing, satellite imagery, .</a:t>
            </a:r>
            <a:endParaRPr lang="en-US" dirty="0"/>
          </a:p>
          <a:p>
            <a:pPr marL="54610" algn="just"/>
            <a:endParaRPr lang="en-US" sz="1200" dirty="0"/>
          </a:p>
          <a:p>
            <a:pPr marL="54610" algn="just"/>
            <a:r>
              <a:rPr lang="en-US" sz="1200" dirty="0"/>
              <a:t> Feature engineering and synthetic data generation are employed to extract insights and enhance datasets for robust model training. Advanced visualization tools are used to identify trends that inform model development.</a:t>
            </a:r>
          </a:p>
          <a:p>
            <a:pPr marL="54610" algn="just"/>
            <a:endParaRPr lang="en-US" sz="1200" dirty="0"/>
          </a:p>
          <a:p>
            <a:pPr marL="54610" algn="just"/>
            <a:r>
              <a:rPr lang="en-US" sz="1200" dirty="0"/>
              <a:t> Preprocessing steps such as label encoding and feature scaling ensure data consistency.</a:t>
            </a:r>
          </a:p>
          <a:p>
            <a:pPr marL="54610" algn="just"/>
            <a:endParaRPr lang="en-US" sz="1200" dirty="0"/>
          </a:p>
          <a:p>
            <a:pPr marL="54610" algn="just"/>
            <a:r>
              <a:rPr lang="en-US" sz="1200" dirty="0"/>
              <a:t> Machine learning algorithms, including logistic regression, SVM, decision trees, and random forests, are explored, with a focus on random forests for handling complex datasets. </a:t>
            </a:r>
          </a:p>
          <a:p>
            <a:pPr marL="54610" algn="just"/>
            <a:endParaRPr lang="en-US" sz="1200" dirty="0"/>
          </a:p>
          <a:p>
            <a:pPr marL="54610" algn="just"/>
            <a:r>
              <a:rPr lang="en-US" sz="1200" dirty="0"/>
              <a:t>Model performance is evaluated using confusion matrices and classification reports to guide iterative improvements.</a:t>
            </a:r>
          </a:p>
        </p:txBody>
      </p:sp>
      <p:sp>
        <p:nvSpPr>
          <p:cNvPr id="4" name="Slide Number Placeholder 3">
            <a:extLst>
              <a:ext uri="{FF2B5EF4-FFF2-40B4-BE49-F238E27FC236}">
                <a16:creationId xmlns:a16="http://schemas.microsoft.com/office/drawing/2014/main" id="{2F7D35EC-D3D9-B7FD-CE6C-3E4D2D0E85B2}"/>
              </a:ext>
            </a:extLst>
          </p:cNvPr>
          <p:cNvSpPr>
            <a:spLocks noGrp="1"/>
          </p:cNvSpPr>
          <p:nvPr>
            <p:ph type="sldNum" sz="quarter" idx="4294967295"/>
          </p:nvPr>
        </p:nvSpPr>
        <p:spPr>
          <a:xfrm>
            <a:off x="0" y="6400800"/>
            <a:ext cx="365125" cy="247650"/>
          </a:xfrm>
        </p:spPr>
        <p:txBody>
          <a:bodyPr/>
          <a:lstStyle/>
          <a:p>
            <a:fld id="{8D0AFDD5-844D-364D-8AEC-50CF4D36D55D}" type="slidenum">
              <a:rPr lang="en-US" noProof="0" smtClean="0"/>
              <a:t>4</a:t>
            </a:fld>
            <a:endParaRPr lang="en-US" noProof="0"/>
          </a:p>
        </p:txBody>
      </p:sp>
      <p:sp>
        <p:nvSpPr>
          <p:cNvPr id="5" name="Footer Placeholder 4">
            <a:extLst>
              <a:ext uri="{FF2B5EF4-FFF2-40B4-BE49-F238E27FC236}">
                <a16:creationId xmlns:a16="http://schemas.microsoft.com/office/drawing/2014/main" id="{ED3421E8-525A-0A74-D781-64D50BD69B2C}"/>
              </a:ext>
            </a:extLst>
          </p:cNvPr>
          <p:cNvSpPr>
            <a:spLocks noGrp="1"/>
          </p:cNvSpPr>
          <p:nvPr>
            <p:ph type="ftr" sz="quarter" idx="4294967295"/>
          </p:nvPr>
        </p:nvSpPr>
        <p:spPr>
          <a:xfrm>
            <a:off x="0" y="6400800"/>
            <a:ext cx="1463675" cy="247650"/>
          </a:xfrm>
        </p:spPr>
        <p:txBody>
          <a:bodyPr/>
          <a:lstStyle/>
          <a:p>
            <a:r>
              <a:rPr lang="en-US" noProof="0"/>
              <a:t>Presentation title</a:t>
            </a:r>
          </a:p>
        </p:txBody>
      </p:sp>
      <p:sp>
        <p:nvSpPr>
          <p:cNvPr id="6" name="Date Placeholder 5">
            <a:extLst>
              <a:ext uri="{FF2B5EF4-FFF2-40B4-BE49-F238E27FC236}">
                <a16:creationId xmlns:a16="http://schemas.microsoft.com/office/drawing/2014/main" id="{20C47044-1BEB-A2DE-92E2-731393DBE04F}"/>
              </a:ext>
            </a:extLst>
          </p:cNvPr>
          <p:cNvSpPr>
            <a:spLocks noGrp="1"/>
          </p:cNvSpPr>
          <p:nvPr>
            <p:ph type="dt" sz="half" idx="4294967295"/>
          </p:nvPr>
        </p:nvSpPr>
        <p:spPr>
          <a:xfrm>
            <a:off x="11552238" y="6400800"/>
            <a:ext cx="639762" cy="247650"/>
          </a:xfrm>
        </p:spPr>
        <p:txBody>
          <a:bodyPr/>
          <a:lstStyle/>
          <a:p>
            <a:r>
              <a:rPr lang="en-US" noProof="0"/>
              <a:t>20XX</a:t>
            </a:r>
          </a:p>
        </p:txBody>
      </p:sp>
      <p:sp>
        <p:nvSpPr>
          <p:cNvPr id="9" name="Picture Placeholder 8">
            <a:extLst>
              <a:ext uri="{FF2B5EF4-FFF2-40B4-BE49-F238E27FC236}">
                <a16:creationId xmlns:a16="http://schemas.microsoft.com/office/drawing/2014/main" id="{B78C00F7-FF4A-5F74-61C4-AFFEBA87D819}"/>
              </a:ext>
            </a:extLst>
          </p:cNvPr>
          <p:cNvSpPr>
            <a:spLocks noGrp="1"/>
          </p:cNvSpPr>
          <p:nvPr>
            <p:ph type="pic" sz="quarter" idx="10"/>
          </p:nvPr>
        </p:nvSpPr>
        <p:spPr/>
      </p:sp>
      <p:pic>
        <p:nvPicPr>
          <p:cNvPr id="11" name="Picture 2">
            <a:extLst>
              <a:ext uri="{FF2B5EF4-FFF2-40B4-BE49-F238E27FC236}">
                <a16:creationId xmlns:a16="http://schemas.microsoft.com/office/drawing/2014/main" id="{79CE163B-8454-033D-5912-D76FEB703FA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46779" y="812292"/>
            <a:ext cx="3695541" cy="47757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3291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12FE93C4-641F-D70B-0168-8BD8D08029C8}"/>
              </a:ext>
            </a:extLst>
          </p:cNvPr>
          <p:cNvSpPr>
            <a:spLocks noGrp="1"/>
          </p:cNvSpPr>
          <p:nvPr>
            <p:ph type="title"/>
          </p:nvPr>
        </p:nvSpPr>
        <p:spPr>
          <a:xfrm>
            <a:off x="1047118" y="265176"/>
            <a:ext cx="9912096" cy="616468"/>
          </a:xfrm>
        </p:spPr>
        <p:txBody>
          <a:bodyPr/>
          <a:lstStyle/>
          <a:p>
            <a:r>
              <a:rPr lang="en-US" sz="2000" b="1" dirty="0">
                <a:solidFill>
                  <a:srgbClr val="FF0000"/>
                </a:solidFill>
              </a:rPr>
              <a:t>Optimal Cultivation Conditions for Various Crops: Data Analysis Insights</a:t>
            </a:r>
          </a:p>
        </p:txBody>
      </p:sp>
      <p:sp>
        <p:nvSpPr>
          <p:cNvPr id="20" name="Text Placeholder 19">
            <a:extLst>
              <a:ext uri="{FF2B5EF4-FFF2-40B4-BE49-F238E27FC236}">
                <a16:creationId xmlns:a16="http://schemas.microsoft.com/office/drawing/2014/main" id="{E74EA5CC-AF64-DFBC-6A4E-FE2A5CC426FB}"/>
              </a:ext>
            </a:extLst>
          </p:cNvPr>
          <p:cNvSpPr>
            <a:spLocks noGrp="1"/>
          </p:cNvSpPr>
          <p:nvPr>
            <p:ph type="body" sz="quarter" idx="14"/>
          </p:nvPr>
        </p:nvSpPr>
        <p:spPr>
          <a:xfrm>
            <a:off x="685800" y="1005840"/>
            <a:ext cx="5048882" cy="4937760"/>
          </a:xfrm>
        </p:spPr>
        <p:txBody>
          <a:bodyPr/>
          <a:lstStyle/>
          <a:p>
            <a:endParaRPr lang="en-US" dirty="0"/>
          </a:p>
        </p:txBody>
      </p:sp>
      <p:sp>
        <p:nvSpPr>
          <p:cNvPr id="19" name="Content Placeholder 18">
            <a:extLst>
              <a:ext uri="{FF2B5EF4-FFF2-40B4-BE49-F238E27FC236}">
                <a16:creationId xmlns:a16="http://schemas.microsoft.com/office/drawing/2014/main" id="{BDB6CB6B-BF87-FC93-DE40-FF0148E655EF}"/>
              </a:ext>
            </a:extLst>
          </p:cNvPr>
          <p:cNvSpPr>
            <a:spLocks noGrp="1"/>
          </p:cNvSpPr>
          <p:nvPr>
            <p:ph sz="half" idx="2"/>
          </p:nvPr>
        </p:nvSpPr>
        <p:spPr>
          <a:xfrm>
            <a:off x="932688" y="1107440"/>
            <a:ext cx="4604512" cy="4622028"/>
          </a:xfrm>
        </p:spPr>
        <p:txBody>
          <a:bodyPr/>
          <a:lstStyle/>
          <a:p>
            <a:r>
              <a:rPr lang="en-US" sz="1400" b="1" dirty="0"/>
              <a:t>Coffee Cultivation:</a:t>
            </a:r>
            <a:endParaRPr lang="en-US" sz="1400" dirty="0"/>
          </a:p>
          <a:p>
            <a:pPr>
              <a:buFont typeface="Arial" panose="020B0604020202020204" pitchFamily="34" charset="0"/>
              <a:buChar char="•"/>
            </a:pPr>
            <a:r>
              <a:rPr lang="en-US" sz="1400" dirty="0"/>
              <a:t>Nitrogen (95.56), Phosphorus (32.00), Potassium (30.02).</a:t>
            </a:r>
          </a:p>
          <a:p>
            <a:pPr>
              <a:buFont typeface="Arial" panose="020B0604020202020204" pitchFamily="34" charset="0"/>
              <a:buChar char="•"/>
            </a:pPr>
            <a:r>
              <a:rPr lang="en-US" sz="1400" dirty="0"/>
              <a:t>Temperature: 20.82°C – 32.92°C, Humidity: 58.11%.</a:t>
            </a:r>
          </a:p>
          <a:p>
            <a:pPr>
              <a:buFont typeface="Arial" panose="020B0604020202020204" pitchFamily="34" charset="0"/>
              <a:buChar char="•"/>
            </a:pPr>
            <a:r>
              <a:rPr lang="en-US" sz="1400" dirty="0"/>
              <a:t>Soil pH: 4.90 – 7.49, Rainfall: 142.66 mm.</a:t>
            </a:r>
          </a:p>
          <a:p>
            <a:pPr>
              <a:buFont typeface="Arial" panose="020B0604020202020204" pitchFamily="34" charset="0"/>
              <a:buChar char="•"/>
            </a:pPr>
            <a:r>
              <a:rPr lang="en-US" sz="1400" dirty="0"/>
              <a:t>Nitrogen supports growth; Phosphorus and Potassium enhance root systems and bean quality.</a:t>
            </a:r>
          </a:p>
          <a:p>
            <a:endParaRPr lang="en-US" sz="1400" dirty="0"/>
          </a:p>
          <a:p>
            <a:r>
              <a:rPr lang="en-US" sz="1400" b="1" dirty="0"/>
              <a:t>Papaya Cultivation:</a:t>
            </a:r>
            <a:endParaRPr lang="en-US" sz="1400" dirty="0"/>
          </a:p>
          <a:p>
            <a:pPr>
              <a:buFont typeface="Arial" panose="020B0604020202020204" pitchFamily="34" charset="0"/>
              <a:buChar char="•"/>
            </a:pPr>
            <a:r>
              <a:rPr lang="en-US" sz="1400" dirty="0"/>
              <a:t>Nitrogen (56.14), Phosphorus (55.35), Potassium (48.35).</a:t>
            </a:r>
          </a:p>
          <a:p>
            <a:pPr>
              <a:buFont typeface="Arial" panose="020B0604020202020204" pitchFamily="34" charset="0"/>
              <a:buChar char="•"/>
            </a:pPr>
            <a:r>
              <a:rPr lang="en-US" sz="1400" dirty="0"/>
              <a:t>Temperature: 20.78°C – 43.68°C, Humidity: 91.82%.</a:t>
            </a:r>
          </a:p>
          <a:p>
            <a:pPr>
              <a:buFont typeface="Arial" panose="020B0604020202020204" pitchFamily="34" charset="0"/>
              <a:buChar char="•"/>
            </a:pPr>
            <a:r>
              <a:rPr lang="en-US" sz="1400" dirty="0"/>
              <a:t>Soil pH: 4.85 – 7.62, Rainfall: 133.09 mm.</a:t>
            </a:r>
          </a:p>
          <a:p>
            <a:pPr>
              <a:buFont typeface="Arial" panose="020B0604020202020204" pitchFamily="34" charset="0"/>
              <a:buChar char="•"/>
            </a:pPr>
            <a:r>
              <a:rPr lang="en-US" sz="1400" dirty="0"/>
              <a:t>Phosphorus and Potassium improve root development and disease resistance.</a:t>
            </a:r>
          </a:p>
          <a:p>
            <a:endParaRPr lang="en-US" sz="1400" dirty="0"/>
          </a:p>
          <a:p>
            <a:r>
              <a:rPr lang="en-US" sz="1400" b="1" dirty="0" err="1"/>
              <a:t>Mungbean</a:t>
            </a:r>
            <a:r>
              <a:rPr lang="en-US" sz="1400" b="1" dirty="0"/>
              <a:t> Cultivation:</a:t>
            </a:r>
            <a:endParaRPr lang="en-US" sz="1400" dirty="0"/>
          </a:p>
          <a:p>
            <a:pPr>
              <a:buFont typeface="Arial" panose="020B0604020202020204" pitchFamily="34" charset="0"/>
              <a:buChar char="•"/>
            </a:pPr>
            <a:r>
              <a:rPr lang="en-US" sz="1400" dirty="0"/>
              <a:t>Nitrogen (28.05), Phosphorus (46.74), Potassium (20.49).</a:t>
            </a:r>
          </a:p>
          <a:p>
            <a:pPr>
              <a:buFont typeface="Arial" panose="020B0604020202020204" pitchFamily="34" charset="0"/>
              <a:buChar char="•"/>
            </a:pPr>
            <a:r>
              <a:rPr lang="en-US" sz="1400" dirty="0"/>
              <a:t>Temperature: 20.96°C – 40.93°C, Humidity: 82.77%.</a:t>
            </a:r>
          </a:p>
          <a:p>
            <a:pPr>
              <a:buFont typeface="Arial" panose="020B0604020202020204" pitchFamily="34" charset="0"/>
              <a:buChar char="•"/>
            </a:pPr>
            <a:r>
              <a:rPr lang="en-US" sz="1400" dirty="0"/>
              <a:t>Soil pH: 4.37 – 7.75, Rainfall: 51.22 mm.</a:t>
            </a:r>
          </a:p>
          <a:p>
            <a:pPr>
              <a:buFont typeface="Arial" panose="020B0604020202020204" pitchFamily="34" charset="0"/>
              <a:buChar char="•"/>
            </a:pPr>
            <a:r>
              <a:rPr lang="en-US" sz="1400" dirty="0"/>
              <a:t>Key for root development, water regulation, and disease resistance.</a:t>
            </a:r>
          </a:p>
          <a:p>
            <a:endParaRPr lang="en-US" sz="1400" dirty="0"/>
          </a:p>
        </p:txBody>
      </p:sp>
      <p:sp>
        <p:nvSpPr>
          <p:cNvPr id="21" name="Text Placeholder 20">
            <a:extLst>
              <a:ext uri="{FF2B5EF4-FFF2-40B4-BE49-F238E27FC236}">
                <a16:creationId xmlns:a16="http://schemas.microsoft.com/office/drawing/2014/main" id="{CE70081D-7993-BD53-7E41-AE30D0624ECE}"/>
              </a:ext>
            </a:extLst>
          </p:cNvPr>
          <p:cNvSpPr>
            <a:spLocks noGrp="1"/>
          </p:cNvSpPr>
          <p:nvPr>
            <p:ph type="body" sz="quarter" idx="19"/>
          </p:nvPr>
        </p:nvSpPr>
        <p:spPr>
          <a:xfrm>
            <a:off x="6358128" y="1005840"/>
            <a:ext cx="5047488" cy="4937760"/>
          </a:xfrm>
        </p:spPr>
        <p:txBody>
          <a:bodyPr/>
          <a:lstStyle/>
          <a:p>
            <a:endParaRPr lang="en-US" dirty="0"/>
          </a:p>
        </p:txBody>
      </p:sp>
      <p:sp>
        <p:nvSpPr>
          <p:cNvPr id="22" name="Content Placeholder 21">
            <a:extLst>
              <a:ext uri="{FF2B5EF4-FFF2-40B4-BE49-F238E27FC236}">
                <a16:creationId xmlns:a16="http://schemas.microsoft.com/office/drawing/2014/main" id="{2CC986F7-26C2-642A-9FF4-26750AD9087D}"/>
              </a:ext>
            </a:extLst>
          </p:cNvPr>
          <p:cNvSpPr>
            <a:spLocks noGrp="1"/>
          </p:cNvSpPr>
          <p:nvPr>
            <p:ph sz="half" idx="20"/>
          </p:nvPr>
        </p:nvSpPr>
        <p:spPr>
          <a:xfrm>
            <a:off x="6600154" y="1239520"/>
            <a:ext cx="4608576" cy="4489948"/>
          </a:xfrm>
        </p:spPr>
        <p:txBody>
          <a:bodyPr/>
          <a:lstStyle/>
          <a:p>
            <a:r>
              <a:rPr lang="en-US" b="1" dirty="0"/>
              <a:t>Maize Cultivation:</a:t>
            </a:r>
            <a:endParaRPr lang="en-US" dirty="0"/>
          </a:p>
          <a:p>
            <a:pPr>
              <a:buFont typeface="Arial" panose="020B0604020202020204" pitchFamily="34" charset="0"/>
              <a:buChar char="•"/>
            </a:pPr>
            <a:r>
              <a:rPr lang="en-US" dirty="0"/>
              <a:t>Nitrogen (72.08), Phosphorus (47.40), Potassium (19.45).</a:t>
            </a:r>
          </a:p>
          <a:p>
            <a:pPr>
              <a:buFont typeface="Arial" panose="020B0604020202020204" pitchFamily="34" charset="0"/>
              <a:buChar char="•"/>
            </a:pPr>
            <a:r>
              <a:rPr lang="en-US" dirty="0"/>
              <a:t>Temperature: 17.50°C – 37.12°C, Humidity: 65.03%.</a:t>
            </a:r>
          </a:p>
          <a:p>
            <a:pPr>
              <a:buFont typeface="Arial" panose="020B0604020202020204" pitchFamily="34" charset="0"/>
              <a:buChar char="•"/>
            </a:pPr>
            <a:r>
              <a:rPr lang="en-US" dirty="0"/>
              <a:t>Soil pH: 4.41 – 7.31, Rainfall: 85.74 mm.</a:t>
            </a:r>
          </a:p>
          <a:p>
            <a:pPr>
              <a:buFont typeface="Arial" panose="020B0604020202020204" pitchFamily="34" charset="0"/>
              <a:buChar char="•"/>
            </a:pPr>
            <a:r>
              <a:rPr lang="en-US" dirty="0"/>
              <a:t>Essential for kernel development and high yield.</a:t>
            </a:r>
          </a:p>
          <a:p>
            <a:endParaRPr lang="en-US" dirty="0"/>
          </a:p>
          <a:p>
            <a:r>
              <a:rPr lang="en-US" b="1" dirty="0"/>
              <a:t>Grapes Cultivation:</a:t>
            </a:r>
            <a:endParaRPr lang="en-US" dirty="0"/>
          </a:p>
          <a:p>
            <a:pPr>
              <a:buFont typeface="Arial" panose="020B0604020202020204" pitchFamily="34" charset="0"/>
              <a:buChar char="•"/>
            </a:pPr>
            <a:r>
              <a:rPr lang="en-US" dirty="0"/>
              <a:t>Lower Nitrogen, higher Phosphorus and Potassium.</a:t>
            </a:r>
          </a:p>
          <a:p>
            <a:pPr>
              <a:buFont typeface="Arial" panose="020B0604020202020204" pitchFamily="34" charset="0"/>
              <a:buChar char="•"/>
            </a:pPr>
            <a:r>
              <a:rPr lang="en-US" dirty="0"/>
              <a:t>Temperature: 8.83°C – 41.95°C, Humidity: 22.99% – 86.44%.</a:t>
            </a:r>
          </a:p>
          <a:p>
            <a:pPr>
              <a:buFont typeface="Arial" panose="020B0604020202020204" pitchFamily="34" charset="0"/>
              <a:buChar char="•"/>
            </a:pPr>
            <a:r>
              <a:rPr lang="en-US" dirty="0"/>
              <a:t>Soil pH: 3.92 – 7.76, Rainfall: 28.99 mm – 117.94 mm.</a:t>
            </a:r>
          </a:p>
          <a:p>
            <a:pPr>
              <a:buFont typeface="Arial" panose="020B0604020202020204" pitchFamily="34" charset="0"/>
              <a:buChar char="•"/>
            </a:pPr>
            <a:r>
              <a:rPr lang="en-US" dirty="0"/>
              <a:t>Crucial for sustainable grapevine growth.</a:t>
            </a:r>
          </a:p>
          <a:p>
            <a:endParaRPr lang="en-US" dirty="0"/>
          </a:p>
        </p:txBody>
      </p:sp>
      <p:sp>
        <p:nvSpPr>
          <p:cNvPr id="13" name="Slide Number Placeholder 12">
            <a:extLst>
              <a:ext uri="{FF2B5EF4-FFF2-40B4-BE49-F238E27FC236}">
                <a16:creationId xmlns:a16="http://schemas.microsoft.com/office/drawing/2014/main" id="{4278E985-257C-D4B6-1BCD-71F18A5D4C7A}"/>
              </a:ext>
            </a:extLst>
          </p:cNvPr>
          <p:cNvSpPr>
            <a:spLocks noGrp="1"/>
          </p:cNvSpPr>
          <p:nvPr>
            <p:ph type="sldNum" sz="quarter" idx="12"/>
          </p:nvPr>
        </p:nvSpPr>
        <p:spPr/>
        <p:txBody>
          <a:bodyPr/>
          <a:lstStyle/>
          <a:p>
            <a:fld id="{8D0AFDD5-844D-364D-8AEC-50CF4D36D55D}" type="slidenum">
              <a:rPr lang="en-US" noProof="0" smtClean="0"/>
              <a:t>5</a:t>
            </a:fld>
            <a:endParaRPr lang="en-US" noProof="0"/>
          </a:p>
        </p:txBody>
      </p:sp>
      <p:sp>
        <p:nvSpPr>
          <p:cNvPr id="14" name="Footer Placeholder 13">
            <a:extLst>
              <a:ext uri="{FF2B5EF4-FFF2-40B4-BE49-F238E27FC236}">
                <a16:creationId xmlns:a16="http://schemas.microsoft.com/office/drawing/2014/main" id="{EBD81FA7-EC5B-D16A-D2A2-9AA3DA6F0D4D}"/>
              </a:ext>
            </a:extLst>
          </p:cNvPr>
          <p:cNvSpPr>
            <a:spLocks noGrp="1"/>
          </p:cNvSpPr>
          <p:nvPr>
            <p:ph type="ftr" sz="quarter" idx="11"/>
          </p:nvPr>
        </p:nvSpPr>
        <p:spPr/>
        <p:txBody>
          <a:bodyPr/>
          <a:lstStyle/>
          <a:p>
            <a:r>
              <a:rPr lang="en-US" noProof="0"/>
              <a:t>Presentation title</a:t>
            </a:r>
          </a:p>
        </p:txBody>
      </p:sp>
      <p:sp>
        <p:nvSpPr>
          <p:cNvPr id="15" name="Date Placeholder 14">
            <a:extLst>
              <a:ext uri="{FF2B5EF4-FFF2-40B4-BE49-F238E27FC236}">
                <a16:creationId xmlns:a16="http://schemas.microsoft.com/office/drawing/2014/main" id="{15F8AACD-F0E4-FBA4-AEE7-3D7B96B9FAAD}"/>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886996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5A64B-26B2-C912-26E1-50646A82DC7E}"/>
              </a:ext>
            </a:extLst>
          </p:cNvPr>
          <p:cNvSpPr>
            <a:spLocks noGrp="1"/>
          </p:cNvSpPr>
          <p:nvPr>
            <p:ph type="ctrTitle"/>
          </p:nvPr>
        </p:nvSpPr>
        <p:spPr>
          <a:xfrm>
            <a:off x="1361440" y="1010920"/>
            <a:ext cx="4873752" cy="603504"/>
          </a:xfrm>
        </p:spPr>
        <p:txBody>
          <a:bodyPr/>
          <a:lstStyle/>
          <a:p>
            <a:r>
              <a:rPr lang="en-US" sz="2400" b="1" dirty="0">
                <a:solidFill>
                  <a:srgbClr val="FF0000"/>
                </a:solidFill>
              </a:rPr>
              <a:t>Classification of Logistic Regression</a:t>
            </a:r>
          </a:p>
        </p:txBody>
      </p:sp>
      <p:sp>
        <p:nvSpPr>
          <p:cNvPr id="3" name="Subtitle 2">
            <a:extLst>
              <a:ext uri="{FF2B5EF4-FFF2-40B4-BE49-F238E27FC236}">
                <a16:creationId xmlns:a16="http://schemas.microsoft.com/office/drawing/2014/main" id="{77376889-0D15-EBCA-7186-E5DD454BE369}"/>
              </a:ext>
            </a:extLst>
          </p:cNvPr>
          <p:cNvSpPr>
            <a:spLocks noGrp="1"/>
          </p:cNvSpPr>
          <p:nvPr>
            <p:ph type="subTitle" idx="1"/>
          </p:nvPr>
        </p:nvSpPr>
        <p:spPr>
          <a:xfrm>
            <a:off x="1361440" y="1614424"/>
            <a:ext cx="4873752" cy="4796536"/>
          </a:xfrm>
        </p:spPr>
        <p:txBody>
          <a:bodyPr/>
          <a:lstStyle/>
          <a:p>
            <a:pPr marL="340614" indent="-285750">
              <a:buFont typeface="Arial" panose="020B0604020202020204" pitchFamily="34" charset="0"/>
              <a:buChar char="•"/>
            </a:pPr>
            <a:r>
              <a:rPr lang="en-US" sz="1600" dirty="0"/>
              <a:t>The Logistic Regression model outperforms the Decision Tree model in agricultural classification tasks, achieving higher accuracy, precision, recall, and F1-scores.</a:t>
            </a:r>
          </a:p>
          <a:p>
            <a:pPr marL="340614" indent="-285750">
              <a:buFont typeface="Arial" panose="020B0604020202020204" pitchFamily="34" charset="0"/>
              <a:buChar char="•"/>
            </a:pPr>
            <a:r>
              <a:rPr lang="en-US" sz="1600" dirty="0"/>
              <a:t> It excels in recall, with macro and weighted average scores of 0.89, showing a superior ability to correctly identify all crop types. </a:t>
            </a:r>
          </a:p>
          <a:p>
            <a:pPr marL="340614" indent="-285750">
              <a:buFont typeface="Arial" panose="020B0604020202020204" pitchFamily="34" charset="0"/>
              <a:buChar char="•"/>
            </a:pPr>
            <a:r>
              <a:rPr lang="en-US" sz="1600" dirty="0"/>
              <a:t>Its precision scores, also with macro and weighted averages of 0.89, indicate effective minimization of false positives. </a:t>
            </a:r>
          </a:p>
          <a:p>
            <a:pPr marL="340614" indent="-285750">
              <a:buFont typeface="Arial" panose="020B0604020202020204" pitchFamily="34" charset="0"/>
              <a:buChar char="•"/>
            </a:pPr>
            <a:r>
              <a:rPr lang="en-US" sz="1600" dirty="0"/>
              <a:t>With F1-scores balancing precision and recall at 0.89, the Logistic Regression model proves slightly more reliable overall, making it a strong choice for applications requiring balanced accuracy.</a:t>
            </a:r>
          </a:p>
        </p:txBody>
      </p:sp>
      <p:pic>
        <p:nvPicPr>
          <p:cNvPr id="10" name="Picture Placeholder 9">
            <a:extLst>
              <a:ext uri="{FF2B5EF4-FFF2-40B4-BE49-F238E27FC236}">
                <a16:creationId xmlns:a16="http://schemas.microsoft.com/office/drawing/2014/main" id="{0EFB9EBB-CF1F-6961-0724-A8208779E367}"/>
              </a:ext>
            </a:extLst>
          </p:cNvPr>
          <p:cNvPicPr>
            <a:picLocks noGrp="1" noChangeAspect="1"/>
          </p:cNvPicPr>
          <p:nvPr>
            <p:ph type="pic" sz="quarter" idx="10"/>
          </p:nvPr>
        </p:nvPicPr>
        <p:blipFill rotWithShape="1">
          <a:blip r:embed="rId2"/>
          <a:srcRect l="11616" r="11616"/>
          <a:stretch/>
        </p:blipFill>
        <p:spPr>
          <a:xfrm>
            <a:off x="7246779" y="812292"/>
            <a:ext cx="3834628" cy="4928616"/>
          </a:xfrm>
        </p:spPr>
      </p:pic>
    </p:spTree>
    <p:extLst>
      <p:ext uri="{BB962C8B-B14F-4D97-AF65-F5344CB8AC3E}">
        <p14:creationId xmlns:p14="http://schemas.microsoft.com/office/powerpoint/2010/main" val="2008860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53AC9-44B1-E9AA-1D4C-AF30643F1E90}"/>
              </a:ext>
            </a:extLst>
          </p:cNvPr>
          <p:cNvSpPr>
            <a:spLocks noGrp="1"/>
          </p:cNvSpPr>
          <p:nvPr>
            <p:ph type="ctrTitle"/>
          </p:nvPr>
        </p:nvSpPr>
        <p:spPr>
          <a:xfrm>
            <a:off x="1265692" y="45720"/>
            <a:ext cx="4873752" cy="1569720"/>
          </a:xfrm>
        </p:spPr>
        <p:txBody>
          <a:bodyPr/>
          <a:lstStyle/>
          <a:p>
            <a:r>
              <a:rPr lang="en-US" sz="2400" b="1" dirty="0">
                <a:solidFill>
                  <a:srgbClr val="FF0000"/>
                </a:solidFill>
                <a:effectLst/>
                <a:latin typeface="Times New Roman" panose="02020603050405020304" pitchFamily="18" charset="0"/>
                <a:ea typeface="Calibri" panose="020F0502020204030204" pitchFamily="34" charset="0"/>
              </a:rPr>
              <a:t>Classification report for Decision tree</a:t>
            </a:r>
            <a:endParaRPr lang="en-US" sz="7200" dirty="0">
              <a:solidFill>
                <a:srgbClr val="FF0000"/>
              </a:solidFill>
            </a:endParaRPr>
          </a:p>
        </p:txBody>
      </p:sp>
      <p:sp>
        <p:nvSpPr>
          <p:cNvPr id="3" name="Subtitle 2">
            <a:extLst>
              <a:ext uri="{FF2B5EF4-FFF2-40B4-BE49-F238E27FC236}">
                <a16:creationId xmlns:a16="http://schemas.microsoft.com/office/drawing/2014/main" id="{910B4181-6850-0F0A-8ACE-BFDDDF495E37}"/>
              </a:ext>
            </a:extLst>
          </p:cNvPr>
          <p:cNvSpPr>
            <a:spLocks noGrp="1"/>
          </p:cNvSpPr>
          <p:nvPr>
            <p:ph type="subTitle" idx="1"/>
          </p:nvPr>
        </p:nvSpPr>
        <p:spPr>
          <a:xfrm>
            <a:off x="1341120" y="1615440"/>
            <a:ext cx="4873752" cy="4033520"/>
          </a:xfrm>
        </p:spPr>
        <p:txBody>
          <a:bodyPr/>
          <a:lstStyle/>
          <a:p>
            <a:pPr marL="340614" indent="-285750">
              <a:buFont typeface="Arial" panose="020B0604020202020204" pitchFamily="34" charset="0"/>
              <a:buChar char="•"/>
            </a:pPr>
            <a:r>
              <a:rPr lang="en-US" sz="1400" dirty="0"/>
              <a:t>The Decision Tree model, with unrestricted depth, achieves an accuracy of 0.8639, effectively capturing the complex relationships in the agricultural dataset. </a:t>
            </a:r>
          </a:p>
          <a:p>
            <a:endParaRPr lang="en-US" sz="1400" dirty="0"/>
          </a:p>
          <a:p>
            <a:pPr marL="340614" indent="-285750">
              <a:buFont typeface="Arial" panose="020B0604020202020204" pitchFamily="34" charset="0"/>
              <a:buChar char="•"/>
            </a:pPr>
            <a:r>
              <a:rPr lang="en-US" sz="1400" dirty="0"/>
              <a:t>While the model performs exceptionally well for crops like apple and chickpea, with perfect precision, recall, and F1-scores, it shows slightly lower metrics for crops like </a:t>
            </a:r>
            <a:r>
              <a:rPr lang="en-US" sz="1400" dirty="0" err="1"/>
              <a:t>blackgram</a:t>
            </a:r>
            <a:r>
              <a:rPr lang="en-US" sz="1400" dirty="0"/>
              <a:t> and </a:t>
            </a:r>
            <a:r>
              <a:rPr lang="en-US" sz="1400" dirty="0" err="1"/>
              <a:t>pigeonpeas</a:t>
            </a:r>
            <a:r>
              <a:rPr lang="en-US" sz="1400" dirty="0"/>
              <a:t>, highlighting areas for improvement.</a:t>
            </a:r>
          </a:p>
          <a:p>
            <a:endParaRPr lang="en-US" sz="1400" dirty="0"/>
          </a:p>
          <a:p>
            <a:pPr marL="340614" indent="-285750">
              <a:buFont typeface="Arial" panose="020B0604020202020204" pitchFamily="34" charset="0"/>
              <a:buChar char="•"/>
            </a:pPr>
            <a:r>
              <a:rPr lang="en-US" sz="1400" dirty="0"/>
              <a:t> Despite these variations, the model achieves strong macro and weighted average precision scores of 0.87, with recall and F1-scores around 0.86, demonstrating its robustness and reliability in handling class imbalances and balancing precision and recall.</a:t>
            </a:r>
          </a:p>
        </p:txBody>
      </p:sp>
      <p:sp>
        <p:nvSpPr>
          <p:cNvPr id="4" name="Picture Placeholder 3">
            <a:extLst>
              <a:ext uri="{FF2B5EF4-FFF2-40B4-BE49-F238E27FC236}">
                <a16:creationId xmlns:a16="http://schemas.microsoft.com/office/drawing/2014/main" id="{3B1F3F23-CE44-E8D8-AA85-0019D5836D55}"/>
              </a:ext>
            </a:extLst>
          </p:cNvPr>
          <p:cNvSpPr>
            <a:spLocks noGrp="1"/>
          </p:cNvSpPr>
          <p:nvPr>
            <p:ph type="pic" sz="quarter" idx="10"/>
          </p:nvPr>
        </p:nvSpPr>
        <p:spPr/>
      </p:sp>
      <p:pic>
        <p:nvPicPr>
          <p:cNvPr id="5" name="Picture 4">
            <a:extLst>
              <a:ext uri="{FF2B5EF4-FFF2-40B4-BE49-F238E27FC236}">
                <a16:creationId xmlns:a16="http://schemas.microsoft.com/office/drawing/2014/main" id="{D3190A29-E7DA-FDB2-D18F-B01E180452C8}"/>
              </a:ext>
            </a:extLst>
          </p:cNvPr>
          <p:cNvPicPr>
            <a:picLocks noChangeAspect="1"/>
          </p:cNvPicPr>
          <p:nvPr/>
        </p:nvPicPr>
        <p:blipFill>
          <a:blip r:embed="rId2">
            <a:extLst>
              <a:ext uri="{28A0092B-C50C-407E-A947-70E740481C1C}">
                <a14:useLocalDpi xmlns:a14="http://schemas.microsoft.com/office/drawing/2010/main" val="0"/>
              </a:ext>
            </a:extLst>
          </a:blip>
          <a:srcRect l="17831" t="22166" r="27406" b="14034"/>
          <a:stretch>
            <a:fillRect/>
          </a:stretch>
        </p:blipFill>
        <p:spPr bwMode="auto">
          <a:xfrm>
            <a:off x="7246779" y="812292"/>
            <a:ext cx="3834628" cy="4928616"/>
          </a:xfrm>
          <a:prstGeom prst="rect">
            <a:avLst/>
          </a:prstGeom>
          <a:noFill/>
          <a:ln>
            <a:noFill/>
          </a:ln>
        </p:spPr>
      </p:pic>
    </p:spTree>
    <p:extLst>
      <p:ext uri="{BB962C8B-B14F-4D97-AF65-F5344CB8AC3E}">
        <p14:creationId xmlns:p14="http://schemas.microsoft.com/office/powerpoint/2010/main" val="284825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3FE39-2A6A-1BE6-A83B-FBCB76CD2BD2}"/>
              </a:ext>
            </a:extLst>
          </p:cNvPr>
          <p:cNvSpPr>
            <a:spLocks noGrp="1"/>
          </p:cNvSpPr>
          <p:nvPr>
            <p:ph type="ctrTitle"/>
          </p:nvPr>
        </p:nvSpPr>
        <p:spPr>
          <a:xfrm>
            <a:off x="1222248" y="904240"/>
            <a:ext cx="4873752" cy="416560"/>
          </a:xfrm>
        </p:spPr>
        <p:txBody>
          <a:bodyPr/>
          <a:lstStyle/>
          <a:p>
            <a:r>
              <a:rPr lang="en-US" sz="1800" b="1" dirty="0">
                <a:effectLst/>
                <a:latin typeface="Times New Roman" panose="02020603050405020304" pitchFamily="18" charset="0"/>
                <a:ea typeface="Calibri" panose="020F0502020204030204" pitchFamily="34" charset="0"/>
              </a:rPr>
              <a:t>Classification Report of Random Forest</a:t>
            </a:r>
            <a:endParaRPr lang="en-US" dirty="0"/>
          </a:p>
        </p:txBody>
      </p:sp>
      <p:sp>
        <p:nvSpPr>
          <p:cNvPr id="3" name="Subtitle 2">
            <a:extLst>
              <a:ext uri="{FF2B5EF4-FFF2-40B4-BE49-F238E27FC236}">
                <a16:creationId xmlns:a16="http://schemas.microsoft.com/office/drawing/2014/main" id="{1DA9B3BD-D548-288C-4F89-224E3CC2CE96}"/>
              </a:ext>
            </a:extLst>
          </p:cNvPr>
          <p:cNvSpPr>
            <a:spLocks noGrp="1"/>
          </p:cNvSpPr>
          <p:nvPr>
            <p:ph type="subTitle" idx="1"/>
          </p:nvPr>
        </p:nvSpPr>
        <p:spPr>
          <a:xfrm>
            <a:off x="1351280" y="1206797"/>
            <a:ext cx="4873752" cy="4928616"/>
          </a:xfrm>
        </p:spPr>
        <p:txBody>
          <a:bodyPr/>
          <a:lstStyle/>
          <a:p>
            <a:pPr marL="340614" indent="-285750">
              <a:buFont typeface="Arial" panose="020B0604020202020204" pitchFamily="34" charset="0"/>
              <a:buChar char="•"/>
            </a:pPr>
            <a:r>
              <a:rPr lang="en-US" sz="1600" dirty="0"/>
              <a:t>The Random Forest model, optimized with a maximum depth of 50 and 100 estimators, achieves impressive performance in crop classification with an accuracy of 0.9208, surpassing the Decision Tree model. </a:t>
            </a:r>
          </a:p>
          <a:p>
            <a:endParaRPr lang="en-US" sz="1600" dirty="0"/>
          </a:p>
          <a:p>
            <a:pPr marL="340614" indent="-285750">
              <a:buFont typeface="Arial" panose="020B0604020202020204" pitchFamily="34" charset="0"/>
              <a:buChar char="•"/>
            </a:pPr>
            <a:r>
              <a:rPr lang="en-US" sz="1600" dirty="0"/>
              <a:t>This improvement highlights the model's ability to capture complex relationships in the data.</a:t>
            </a:r>
          </a:p>
          <a:p>
            <a:endParaRPr lang="en-US" sz="1600" dirty="0"/>
          </a:p>
          <a:p>
            <a:pPr marL="340614" indent="-285750">
              <a:buFont typeface="Arial" panose="020B0604020202020204" pitchFamily="34" charset="0"/>
              <a:buChar char="•"/>
            </a:pPr>
            <a:r>
              <a:rPr lang="en-US" sz="1600" dirty="0"/>
              <a:t> The confusion matrix shows strong precision, recall, and F1-scores, particularly for crops like apple, chickpea, and grapes. </a:t>
            </a:r>
          </a:p>
          <a:p>
            <a:endParaRPr lang="en-US" sz="1600" dirty="0"/>
          </a:p>
          <a:p>
            <a:pPr marL="340614" indent="-285750">
              <a:buFont typeface="Arial" panose="020B0604020202020204" pitchFamily="34" charset="0"/>
              <a:buChar char="•"/>
            </a:pPr>
            <a:r>
              <a:rPr lang="en-US" sz="1600" dirty="0"/>
              <a:t>With macro average precision, recall, and F1-scores at 0.92, the Random Forest demonstrates balanced and robust performance, excelling in handling agricultural data.</a:t>
            </a:r>
          </a:p>
        </p:txBody>
      </p:sp>
      <p:sp>
        <p:nvSpPr>
          <p:cNvPr id="4" name="Picture Placeholder 3">
            <a:extLst>
              <a:ext uri="{FF2B5EF4-FFF2-40B4-BE49-F238E27FC236}">
                <a16:creationId xmlns:a16="http://schemas.microsoft.com/office/drawing/2014/main" id="{4B91EF92-86A7-E22D-3E8C-BC655C33A2F8}"/>
              </a:ext>
            </a:extLst>
          </p:cNvPr>
          <p:cNvSpPr>
            <a:spLocks noGrp="1"/>
          </p:cNvSpPr>
          <p:nvPr>
            <p:ph type="pic" sz="quarter" idx="10"/>
          </p:nvPr>
        </p:nvSpPr>
        <p:spPr/>
      </p:sp>
      <p:pic>
        <p:nvPicPr>
          <p:cNvPr id="7" name="Picture 6">
            <a:extLst>
              <a:ext uri="{FF2B5EF4-FFF2-40B4-BE49-F238E27FC236}">
                <a16:creationId xmlns:a16="http://schemas.microsoft.com/office/drawing/2014/main" id="{C3351C72-F6DA-D5DB-30E5-5990D4C39153}"/>
              </a:ext>
            </a:extLst>
          </p:cNvPr>
          <p:cNvPicPr>
            <a:picLocks noChangeAspect="1"/>
          </p:cNvPicPr>
          <p:nvPr/>
        </p:nvPicPr>
        <p:blipFill>
          <a:blip r:embed="rId2"/>
          <a:stretch>
            <a:fillRect/>
          </a:stretch>
        </p:blipFill>
        <p:spPr>
          <a:xfrm>
            <a:off x="7246780" y="812292"/>
            <a:ext cx="3834628" cy="4928616"/>
          </a:xfrm>
          <a:prstGeom prst="rect">
            <a:avLst/>
          </a:prstGeom>
        </p:spPr>
      </p:pic>
    </p:spTree>
    <p:extLst>
      <p:ext uri="{BB962C8B-B14F-4D97-AF65-F5344CB8AC3E}">
        <p14:creationId xmlns:p14="http://schemas.microsoft.com/office/powerpoint/2010/main" val="2941141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CCE47-7ED3-2889-1314-EE99A29B14B5}"/>
              </a:ext>
            </a:extLst>
          </p:cNvPr>
          <p:cNvSpPr>
            <a:spLocks noGrp="1"/>
          </p:cNvSpPr>
          <p:nvPr>
            <p:ph type="ctrTitle"/>
          </p:nvPr>
        </p:nvSpPr>
        <p:spPr>
          <a:xfrm>
            <a:off x="1110593" y="812292"/>
            <a:ext cx="4873752" cy="434848"/>
          </a:xfrm>
        </p:spPr>
        <p:txBody>
          <a:bodyPr/>
          <a:lstStyle/>
          <a:p>
            <a:r>
              <a:rPr lang="en-US" sz="2400" b="1" dirty="0">
                <a:solidFill>
                  <a:srgbClr val="FF0000"/>
                </a:solidFill>
                <a:effectLst/>
                <a:latin typeface="Times New Roman" panose="02020603050405020304" pitchFamily="18" charset="0"/>
                <a:ea typeface="Calibri" panose="020F0502020204030204" pitchFamily="34" charset="0"/>
              </a:rPr>
              <a:t>Classification Report of SVM</a:t>
            </a:r>
            <a:endParaRPr lang="en-US" sz="7200" dirty="0">
              <a:solidFill>
                <a:srgbClr val="FF0000"/>
              </a:solidFill>
            </a:endParaRPr>
          </a:p>
        </p:txBody>
      </p:sp>
      <p:sp>
        <p:nvSpPr>
          <p:cNvPr id="3" name="Subtitle 2">
            <a:extLst>
              <a:ext uri="{FF2B5EF4-FFF2-40B4-BE49-F238E27FC236}">
                <a16:creationId xmlns:a16="http://schemas.microsoft.com/office/drawing/2014/main" id="{367C5128-D830-E35A-9258-0530FA53F1AE}"/>
              </a:ext>
            </a:extLst>
          </p:cNvPr>
          <p:cNvSpPr>
            <a:spLocks noGrp="1"/>
          </p:cNvSpPr>
          <p:nvPr>
            <p:ph type="subTitle" idx="1"/>
          </p:nvPr>
        </p:nvSpPr>
        <p:spPr>
          <a:xfrm>
            <a:off x="1222248" y="1247140"/>
            <a:ext cx="4873752" cy="4928616"/>
          </a:xfrm>
        </p:spPr>
        <p:txBody>
          <a:bodyPr/>
          <a:lstStyle/>
          <a:p>
            <a:pPr marL="340614" indent="-285750">
              <a:buFont typeface="Arial" panose="020B0604020202020204" pitchFamily="34" charset="0"/>
              <a:buChar char="•"/>
            </a:pPr>
            <a:r>
              <a:rPr lang="en-US" sz="1600" dirty="0"/>
              <a:t>In crop classification, the SVM model achieves strong performance with an accuracy of 0.8917, surpassing the Decision Tree (0.8639) but falling slightly below Random Forest (0.9208). </a:t>
            </a:r>
          </a:p>
          <a:p>
            <a:endParaRPr lang="en-US" sz="1600" dirty="0"/>
          </a:p>
          <a:p>
            <a:pPr marL="340614" indent="-285750">
              <a:buFont typeface="Arial" panose="020B0604020202020204" pitchFamily="34" charset="0"/>
              <a:buChar char="•"/>
            </a:pPr>
            <a:r>
              <a:rPr lang="en-US" sz="1600" dirty="0"/>
              <a:t>The SVM consistently delivers high precision, recall, and F1-scores across most crop classes, demonstrating robustness in handling complex data relationships. Despite its higher computational demands, particularly with large datasets, the SVM maintains strong metrics, excelling in nuanced classification tasks. </a:t>
            </a:r>
          </a:p>
          <a:p>
            <a:endParaRPr lang="en-US" sz="1600" dirty="0"/>
          </a:p>
          <a:p>
            <a:pPr marL="340614" indent="-285750">
              <a:buFont typeface="Arial" panose="020B0604020202020204" pitchFamily="34" charset="0"/>
              <a:buChar char="•"/>
            </a:pPr>
            <a:r>
              <a:rPr lang="en-US" sz="1600" dirty="0"/>
              <a:t>Its confusion matrix shows notable precision and recall, highlighting its effectiveness in crop classification.</a:t>
            </a:r>
          </a:p>
        </p:txBody>
      </p:sp>
      <p:pic>
        <p:nvPicPr>
          <p:cNvPr id="6" name="Picture Placeholder 5">
            <a:extLst>
              <a:ext uri="{FF2B5EF4-FFF2-40B4-BE49-F238E27FC236}">
                <a16:creationId xmlns:a16="http://schemas.microsoft.com/office/drawing/2014/main" id="{7A08A9F7-79CD-0EAA-28B2-45F1EE1E5308}"/>
              </a:ext>
            </a:extLst>
          </p:cNvPr>
          <p:cNvPicPr>
            <a:picLocks noGrp="1" noChangeAspect="1"/>
          </p:cNvPicPr>
          <p:nvPr>
            <p:ph type="pic" sz="quarter" idx="10"/>
          </p:nvPr>
        </p:nvPicPr>
        <p:blipFill rotWithShape="1">
          <a:blip r:embed="rId2"/>
          <a:srcRect l="11516" r="11516"/>
          <a:stretch/>
        </p:blipFill>
        <p:spPr/>
      </p:pic>
    </p:spTree>
    <p:extLst>
      <p:ext uri="{BB962C8B-B14F-4D97-AF65-F5344CB8AC3E}">
        <p14:creationId xmlns:p14="http://schemas.microsoft.com/office/powerpoint/2010/main" val="1275609528"/>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{8142B43B-77F9-4EC0-9941-2A2F4C76CBF5}tf11429527_win32</Template>
  <TotalTime>1100</TotalTime>
  <Words>1453</Words>
  <Application>Microsoft Office PowerPoint</Application>
  <PresentationFormat>Widescreen</PresentationFormat>
  <Paragraphs>109</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Enhancing Crop Yield and Resource Efficiency with Machine Learning: Smart Agricultural Solutions     Student Name: KAUSHIKKUMAR PATEL  Student ID: 30086811  Supervisor: Ian Wilson</vt:lpstr>
      <vt:lpstr>Introduction  Accurate crop prediction is essential for improving agricultural decision-making, resource management, and ensuring global food security. Traditional methods like regression models and time series forecasting, while useful, often fall short in handling the complexities of modern agriculture. With advancements in machine learning, techniques such as support vector machines, decision trees, and random forests have emerged as more powerful tools for analyzing high-dimensional, real-time data. This study explores the integration of these machine learning approaches  to enhance crop yield forecasting, resource utilization, and sustainability. The aim is to address the growing challenges of climate change, resource scarcity, and food insecurity by leveraging intelligent, data-driven solutions for the future of farming.</vt:lpstr>
      <vt:lpstr>Objectives of the Research</vt:lpstr>
      <vt:lpstr>Methodology</vt:lpstr>
      <vt:lpstr>Optimal Cultivation Conditions for Various Crops: Data Analysis Insights</vt:lpstr>
      <vt:lpstr>Classification of Logistic Regression</vt:lpstr>
      <vt:lpstr>Classification report for Decision tree</vt:lpstr>
      <vt:lpstr>Classification Report of Random Forest</vt:lpstr>
      <vt:lpstr>Classification Report of SVM</vt:lpstr>
      <vt:lpstr>Performance of all Algorithm</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Optimizing Agricultural Practices with Machine Learning: An Intelligent Approach to Crop Yield and Resource Management</dc:title>
  <dc:creator>vrundahingrajia099@gmail.com</dc:creator>
  <cp:lastModifiedBy>vrundahingrajia099@gmail.com</cp:lastModifiedBy>
  <cp:revision>42</cp:revision>
  <dcterms:created xsi:type="dcterms:W3CDTF">2024-09-10T04:40:29Z</dcterms:created>
  <dcterms:modified xsi:type="dcterms:W3CDTF">2024-09-18T23:14:40Z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